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9144000"/>
  <p:notesSz cx="6858000" cy="9144000"/>
  <p:embeddedFontLst>
    <p:embeddedFont>
      <p:font typeface="Gill Sans"/>
      <p:regular r:id="rId31"/>
      <p:bold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628F99F-853B-44F6-90F0-B5E8676A8A0D}">
  <a:tblStyle styleId="{B628F99F-853B-44F6-90F0-B5E8676A8A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illSans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GillSans-bold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onlinetechnologyworld.com/how-not-to-get-penalized-by-google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30a49d6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230a49d61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2b70362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122b703623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fb4b8fe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0fb4b8fea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fb4b8fea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0fb4b8fea_1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fb4b8fea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0fb4b8fea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fb4b8fea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0fb4b8fea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fb4b8fea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0fb4b8fea_1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fe3645c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0fe3645cd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2b703623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22b703623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fb4b8fe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0fb4b8fea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12408ef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1212408ef6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fb4b8fe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0fb4b8fea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fb4b8fe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0fb4b8fea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2b70362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22b703623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2b76f6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666666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122b76f6e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2b703623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22b703623_1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2b76f6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666666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122b76f6e3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12408ef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666666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g1212408ef6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2b7036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666666"/>
                </a:solidFill>
                <a:highlight>
                  <a:srgbClr val="FFFFFF"/>
                </a:highlight>
              </a:rPr>
              <a:t>Different screen size and element appearance for devices</a:t>
            </a:r>
            <a:endParaRPr sz="11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74747"/>
                </a:solidFill>
                <a:highlight>
                  <a:srgbClr val="FFFFFF"/>
                </a:highlight>
              </a:rPr>
              <a:t>Google is </a:t>
            </a:r>
            <a:r>
              <a:rPr lang="en-US" sz="1100">
                <a:solidFill>
                  <a:srgbClr val="1E73BE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penalizing websites</a:t>
            </a:r>
            <a:r>
              <a:rPr lang="en-US" sz="1100">
                <a:solidFill>
                  <a:srgbClr val="474747"/>
                </a:solidFill>
                <a:highlight>
                  <a:srgbClr val="FFFFFF"/>
                </a:highlight>
              </a:rPr>
              <a:t> that aren’t responsive.</a:t>
            </a:r>
            <a:endParaRPr sz="1100"/>
          </a:p>
        </p:txBody>
      </p:sp>
      <p:sp>
        <p:nvSpPr>
          <p:cNvPr id="72" name="Google Shape;72;g122b703623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30a49d6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1230a49d61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30a49d6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1230a49d61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313478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13313478b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2b70362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122b703623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f9f545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0" name="Google Shape;100;g10f9f5453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4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4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4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4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1" i="0" sz="4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4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4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4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1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1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jpg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4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nexo_logo.jpg"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3502" y="6299200"/>
            <a:ext cx="1710094" cy="5397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9;p1"/>
          <p:cNvCxnSpPr/>
          <p:nvPr/>
        </p:nvCxnSpPr>
        <p:spPr>
          <a:xfrm>
            <a:off x="-12698" y="6202363"/>
            <a:ext cx="9182098" cy="0"/>
          </a:xfrm>
          <a:prstGeom prst="straightConnector1">
            <a:avLst/>
          </a:prstGeom>
          <a:noFill/>
          <a:ln cap="flat" cmpd="sng" w="9525">
            <a:solidFill>
              <a:srgbClr val="0F549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creen Shot 2016-02-16 at 15.20.09.png" id="10" name="Google Shape;1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9701" y="40823"/>
            <a:ext cx="2616199" cy="5612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2-16 at 15.25.23.png" id="11" name="Google Shape;1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6900" y="6377814"/>
            <a:ext cx="3086100" cy="34494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galenframework.com/download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hyperlink" Target="http://bit.ly/fer-mg" TargetMode="External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galenframework.com/" TargetMode="External"/><Relationship Id="rId4" Type="http://schemas.openxmlformats.org/officeDocument/2006/relationships/hyperlink" Target="https://github.com/galenframework" TargetMode="External"/><Relationship Id="rId5" Type="http://schemas.openxmlformats.org/officeDocument/2006/relationships/hyperlink" Target="http://mindengine.net/category/galen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hyperlink" Target="http://bit.ly/expoqa-galen" TargetMode="External"/><Relationship Id="rId7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ctrTitle"/>
          </p:nvPr>
        </p:nvSpPr>
        <p:spPr>
          <a:xfrm>
            <a:off x="302075" y="1022800"/>
            <a:ext cx="86268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 sz="6000"/>
              <a:t>Am I responsive? Test me!</a:t>
            </a:r>
            <a:endParaRPr b="0" i="0" sz="6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1371600" y="2327825"/>
            <a:ext cx="6400800" cy="17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4800"/>
              <a:t>Galen framework</a:t>
            </a:r>
            <a:endParaRPr sz="4800"/>
          </a:p>
        </p:txBody>
      </p:sp>
      <p:pic>
        <p:nvPicPr>
          <p:cNvPr descr="descarga.jpg"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425" y="35785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Installation</a:t>
            </a:r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457200" y="118905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Download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http://galenframework.com/download/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Last release: 2.2.5</a:t>
            </a:r>
            <a:endParaRPr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Extract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Install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Linux/OS X: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sudo ./install.sh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Windows: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galen.bat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81000" y="118905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Object definition</a:t>
            </a:r>
            <a:endParaRPr/>
          </a:p>
        </p:txBody>
      </p:sp>
      <p:sp>
        <p:nvSpPr>
          <p:cNvPr id="116" name="Google Shape;11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Galen Spec Language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117" name="Google Shape;117;p23"/>
          <p:cNvGraphicFramePr/>
          <p:nvPr/>
        </p:nvGraphicFramePr>
        <p:xfrm>
          <a:off x="190500" y="274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{B628F99F-853B-44F6-90F0-B5E8676A8A0D}</a:tableStyleId>
              </a:tblPr>
              <a:tblGrid>
                <a:gridCol w="566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&lt;body&gt;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&lt;div id='search-bar'&gt;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&lt;input type='text' name='search' value=''/&gt;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&lt;a href='#' class='search-button'&gt;Search&lt;/a&gt;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&lt;/div&gt;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&lt;ul id='menu'&gt;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&lt;li&gt;&lt;a href='#'&gt;Home&lt;/a&gt;&lt;/li&gt;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&lt;li&gt;&lt;a href='#'&gt;Blog&lt;/a&gt;&lt;/li&gt;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&lt;/ul&gt;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&lt;/body&gt;</a:t>
                      </a:r>
                      <a:endParaRPr sz="1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" name="Google Shape;118;p23"/>
          <p:cNvGraphicFramePr/>
          <p:nvPr/>
        </p:nvGraphicFramePr>
        <p:xfrm>
          <a:off x="4349225" y="180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{B628F99F-853B-44F6-90F0-B5E8676A8A0D}</a:tableStyleId>
              </a:tblPr>
              <a:tblGrid>
                <a:gridCol w="4732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Galen spec language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@objects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search-panel         id   search-bar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search-panel-button  css  #search-bar a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menu-item-*  css  #menu li a</a:t>
                      </a:r>
                      <a:endParaRPr sz="1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descr="galen-framework-automation-testing-of-responsive-design-18-638.jpg" id="119" name="Google Shape;119;p23"/>
          <p:cNvPicPr preferRelativeResize="0"/>
          <p:nvPr/>
        </p:nvPicPr>
        <p:blipFill rotWithShape="1">
          <a:blip r:embed="rId3">
            <a:alphaModFix/>
          </a:blip>
          <a:srcRect b="4359" l="0" r="0" t="-4360"/>
          <a:stretch/>
        </p:blipFill>
        <p:spPr>
          <a:xfrm>
            <a:off x="5936500" y="3919750"/>
            <a:ext cx="3053653" cy="17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Galen Spec Language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457200" y="126525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AutoNum type="arabicPeriod" startAt="2"/>
            </a:pPr>
            <a:r>
              <a:rPr lang="en-US"/>
              <a:t>Object specs</a:t>
            </a:r>
            <a:endParaRPr/>
          </a:p>
        </p:txBody>
      </p:sp>
      <p:sp>
        <p:nvSpPr>
          <p:cNvPr id="126" name="Google Shape;126;p24"/>
          <p:cNvSpPr txBox="1"/>
          <p:nvPr/>
        </p:nvSpPr>
        <p:spPr>
          <a:xfrm>
            <a:off x="355750" y="2199225"/>
            <a:ext cx="3999900" cy="3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near						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below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above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left-of, right-of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inside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width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height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6085975" y="2252625"/>
            <a:ext cx="31152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component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Frame support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count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color-scheme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Image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3642675" y="2248725"/>
            <a:ext cx="2601300" cy="3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aligned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visible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centered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absent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contains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Galen Spec Language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457200" y="126525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AutoNum type="arabicPeriod" startAt="3"/>
            </a:pPr>
            <a:r>
              <a:rPr lang="en-US"/>
              <a:t>Advanced object specs</a:t>
            </a:r>
            <a:endParaRPr/>
          </a:p>
        </p:txBody>
      </p:sp>
      <p:sp>
        <p:nvSpPr>
          <p:cNvPr id="135" name="Google Shape;135;p25"/>
          <p:cNvSpPr txBox="1"/>
          <p:nvPr/>
        </p:nvSpPr>
        <p:spPr>
          <a:xfrm>
            <a:off x="965350" y="1894425"/>
            <a:ext cx="6128700" cy="3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Importing				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Same spec to multiple objects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If statements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Loops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Warning level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 rules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 functions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Galen Spec JS API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Galen Spec Language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Ranges</a:t>
            </a:r>
            <a:endParaRPr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Gill Sans"/>
              <a:buChar char="–"/>
            </a:pPr>
            <a:r>
              <a:rPr lang="en-US"/>
              <a:t>width 100px	 </a:t>
            </a:r>
            <a:endParaRPr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Gill Sans"/>
              <a:buChar char="–"/>
            </a:pPr>
            <a:r>
              <a:rPr lang="en-US"/>
              <a:t>width 50 to 200 px </a:t>
            </a:r>
            <a:endParaRPr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Gill Sans"/>
              <a:buChar char="–"/>
            </a:pPr>
            <a:r>
              <a:rPr lang="en-US"/>
              <a:t>width &gt; 40 px </a:t>
            </a:r>
            <a:endParaRPr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Gill Sans"/>
              <a:buChar char="–"/>
            </a:pPr>
            <a:r>
              <a:rPr lang="en-US"/>
              <a:t>width &lt; 40 px </a:t>
            </a:r>
            <a:endParaRPr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Gill Sans"/>
              <a:buChar char="–"/>
            </a:pPr>
            <a:r>
              <a:rPr lang="en-US"/>
              <a:t>width ~ 100 px</a:t>
            </a:r>
            <a:endParaRPr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Gill Sans"/>
              <a:buChar char="–"/>
            </a:pPr>
            <a:r>
              <a:rPr lang="en-US"/>
              <a:t>width 30 to 100 % of screen/width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Galen Spec Language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147" name="Google Shape;147;p27"/>
          <p:cNvGraphicFramePr/>
          <p:nvPr/>
        </p:nvGraphicFramePr>
        <p:xfrm>
          <a:off x="378550" y="261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{B628F99F-853B-44F6-90F0-B5E8676A8A0D}</a:tableStyleId>
              </a:tblPr>
              <a:tblGrid>
                <a:gridCol w="8401375"/>
              </a:tblGrid>
              <a:tr h="267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@set</a:t>
                      </a:r>
                      <a:b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headerMargin    10 to 20px  </a:t>
                      </a:r>
                      <a:endParaRPr sz="2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Header =</a:t>
                      </a:r>
                      <a:b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header-icon:</a:t>
                      </a:r>
                      <a:b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inside header ${headerMargin} top left</a:t>
                      </a:r>
                      <a:endParaRPr sz="2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457200" y="1600200"/>
            <a:ext cx="83622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Variables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Galen Spec Language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154" name="Google Shape;154;p28"/>
          <p:cNvGraphicFramePr/>
          <p:nvPr/>
        </p:nvGraphicFramePr>
        <p:xfrm>
          <a:off x="800888" y="240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{B628F99F-853B-44F6-90F0-B5E8676A8A0D}</a:tableStyleId>
              </a:tblPr>
              <a:tblGrid>
                <a:gridCol w="7812950"/>
              </a:tblGrid>
              <a:tr h="288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Main section =</a:t>
                      </a:r>
                      <a:b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	@on *</a:t>
                      </a:r>
                      <a:b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    menu:</a:t>
                      </a:r>
                      <a:b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height 300 px </a:t>
                      </a:r>
                      <a:b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@on desktop</a:t>
                      </a:r>
                      <a:b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login-button:</a:t>
                      </a:r>
                      <a:b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height 40 px </a:t>
                      </a:r>
                      <a:endParaRPr sz="2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457200" y="1447800"/>
            <a:ext cx="8013600" cy="8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Tagging and sections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Galen Spec Language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cfg4g1awmaasnpe.png"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050" y="1346400"/>
            <a:ext cx="7809575" cy="46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Running tests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457200" y="111285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Single page test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r>
              <a:rPr lang="en-US" sz="3000"/>
              <a:t>args</a:t>
            </a:r>
            <a:r>
              <a:rPr lang="en-US"/>
              <a:t>:</a:t>
            </a:r>
            <a:endParaRPr/>
          </a:p>
          <a:p>
            <a: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url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javascript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include/exclude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size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htmlreport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testngreport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jsonreport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8" name="Google Shape;168;p30"/>
          <p:cNvGraphicFramePr/>
          <p:nvPr/>
        </p:nvGraphicFramePr>
        <p:xfrm>
          <a:off x="1104900" y="205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{B628F99F-853B-44F6-90F0-B5E8676A8A0D}</a:tableStyleId>
              </a:tblPr>
              <a:tblGrid>
                <a:gridCol w="723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galen check </a:t>
                      </a:r>
                      <a:r>
                        <a:rPr i="1"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specFile </a:t>
                      </a: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[args]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Running tests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457200" y="111285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Example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5" name="Google Shape;175;p31"/>
          <p:cNvGraphicFramePr/>
          <p:nvPr/>
        </p:nvGraphicFramePr>
        <p:xfrm>
          <a:off x="1387250" y="205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{B628F99F-853B-44F6-90F0-B5E8676A8A0D}</a:tableStyleId>
              </a:tblPr>
              <a:tblGrid>
                <a:gridCol w="6483475"/>
              </a:tblGrid>
              <a:tr h="3016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galen check homepage.spec 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--url “http://example.com” 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--size “640x480” 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--include “mobile” 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--exclude “desktop” 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--htmlreport “htmlreport-dir”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About me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306925" y="1685325"/>
            <a:ext cx="3932400" cy="3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48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Fernando Martín</a:t>
            </a:r>
            <a:endParaRPr sz="3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48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Senior QA Engineer</a:t>
            </a:r>
            <a:endParaRPr sz="3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48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Tech lover </a:t>
            </a:r>
            <a:endParaRPr sz="3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48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Quasi-blogger</a:t>
            </a:r>
            <a:endParaRPr sz="3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075" y="2663925"/>
            <a:ext cx="882575" cy="882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5850150" y="4940925"/>
            <a:ext cx="31266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http://bit.ly/fer-mg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4e6d6bc8338fd5512f8d34b0af08a924.png"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5250" y="1752650"/>
            <a:ext cx="33147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Running tests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457200" y="111285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Test suite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r>
              <a:rPr lang="en-US" sz="3000"/>
              <a:t>args</a:t>
            </a:r>
            <a:r>
              <a:rPr lang="en-US"/>
              <a:t>:</a:t>
            </a:r>
            <a:endParaRPr/>
          </a:p>
          <a:p>
            <a: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htmlreport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testngreport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parallel-tests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recursive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filter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2" name="Google Shape;182;p32"/>
          <p:cNvGraphicFramePr/>
          <p:nvPr/>
        </p:nvGraphicFramePr>
        <p:xfrm>
          <a:off x="1104900" y="205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{B628F99F-853B-44F6-90F0-B5E8676A8A0D}</a:tableStyleId>
              </a:tblPr>
              <a:tblGrid>
                <a:gridCol w="723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galen test </a:t>
                      </a:r>
                      <a:r>
                        <a:rPr i="1"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testSuite </a:t>
                      </a: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[args]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Running tests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457200" y="111285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Example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9" name="Google Shape;189;p33"/>
          <p:cNvGraphicFramePr/>
          <p:nvPr/>
        </p:nvGraphicFramePr>
        <p:xfrm>
          <a:off x="1243088" y="205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{B628F99F-853B-44F6-90F0-B5E8676A8A0D}</a:tableStyleId>
              </a:tblPr>
              <a:tblGrid>
                <a:gridCol w="6657825"/>
              </a:tblGrid>
              <a:tr h="171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galen test 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mytest01.test</a:t>
                      </a:r>
                      <a:b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--testngreport "report/testng.xml"</a:t>
                      </a:r>
                      <a:b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--parallel-tests 2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Reports</a:t>
            </a:r>
            <a:endParaRPr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775" y="2503950"/>
            <a:ext cx="6016974" cy="34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83982"/>
            <a:ext cx="9144001" cy="95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Resources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210725" y="1600200"/>
            <a:ext cx="88782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Gill Sans"/>
              <a:buChar char="•"/>
            </a:pPr>
            <a:r>
              <a:rPr lang="en-US" sz="2800"/>
              <a:t>Official website: </a:t>
            </a:r>
            <a:r>
              <a:rPr lang="en-US" sz="2800" u="sng">
                <a:solidFill>
                  <a:schemeClr val="hlink"/>
                </a:solidFill>
                <a:hlinkClick r:id="rId3"/>
              </a:rPr>
              <a:t>http://galenframework.com/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Github: </a:t>
            </a:r>
            <a:r>
              <a:rPr lang="en-US" sz="2800" u="sng">
                <a:solidFill>
                  <a:schemeClr val="hlink"/>
                </a:solidFill>
                <a:hlinkClick r:id="rId4"/>
              </a:rPr>
              <a:t>https://github.com/galenframework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More examples: </a:t>
            </a:r>
            <a:r>
              <a:rPr lang="en-US" sz="2800" u="sng">
                <a:solidFill>
                  <a:schemeClr val="hlink"/>
                </a:solidFill>
                <a:hlinkClick r:id="rId5"/>
              </a:rPr>
              <a:t>http://mindengine.net/category/galen/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Let’s code it!</a:t>
            </a:r>
            <a:endParaRPr/>
          </a:p>
        </p:txBody>
      </p:sp>
      <p:pic>
        <p:nvPicPr>
          <p:cNvPr descr="tumblr_inline_o7axfhuOCL1qbhmtm_500.gif"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200" y="1408962"/>
            <a:ext cx="5386775" cy="40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ctrTitle"/>
          </p:nvPr>
        </p:nvSpPr>
        <p:spPr>
          <a:xfrm>
            <a:off x="111575" y="681325"/>
            <a:ext cx="5091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 sz="7200"/>
              <a:t>Thank you!</a:t>
            </a:r>
            <a:endParaRPr b="0" i="0" sz="7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Google Shape;214;p37"/>
          <p:cNvSpPr txBox="1"/>
          <p:nvPr>
            <p:ph idx="1" type="subTitle"/>
          </p:nvPr>
        </p:nvSpPr>
        <p:spPr>
          <a:xfrm>
            <a:off x="410925" y="1905000"/>
            <a:ext cx="3932400" cy="12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/>
              <a:t>Questions?</a:t>
            </a:r>
            <a:endParaRPr sz="6000"/>
          </a:p>
        </p:txBody>
      </p:sp>
      <p:grpSp>
        <p:nvGrpSpPr>
          <p:cNvPr id="215" name="Google Shape;215;p37"/>
          <p:cNvGrpSpPr/>
          <p:nvPr/>
        </p:nvGrpSpPr>
        <p:grpSpPr>
          <a:xfrm>
            <a:off x="650275" y="3544925"/>
            <a:ext cx="8074625" cy="2365750"/>
            <a:chOff x="497875" y="3697325"/>
            <a:chExt cx="8074625" cy="2365750"/>
          </a:xfrm>
        </p:grpSpPr>
        <p:sp>
          <p:nvSpPr>
            <p:cNvPr id="216" name="Google Shape;216;p37"/>
            <p:cNvSpPr txBox="1"/>
            <p:nvPr/>
          </p:nvSpPr>
          <p:spPr>
            <a:xfrm>
              <a:off x="1075200" y="4310475"/>
              <a:ext cx="7497300" cy="17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Gill Sans"/>
                  <a:ea typeface="Gill Sans"/>
                  <a:cs typeface="Gill Sans"/>
                  <a:sym typeface="Gill Sans"/>
                </a:rPr>
                <a:t>efemgy@gmail.com</a:t>
              </a:r>
              <a:endParaRPr sz="2400"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Gill Sans"/>
                  <a:ea typeface="Gill Sans"/>
                  <a:cs typeface="Gill Sans"/>
                  <a:sym typeface="Gill Sans"/>
                </a:rPr>
                <a:t>fer3MG</a:t>
              </a:r>
              <a:endParaRPr sz="2400"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Gill Sans"/>
                  <a:ea typeface="Gill Sans"/>
                  <a:cs typeface="Gill Sans"/>
                  <a:sym typeface="Gill Sans"/>
                </a:rPr>
                <a:t>https://github.com/fernando-martin</a:t>
              </a:r>
              <a:endParaRPr sz="2400"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2400"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217" name="Google Shape;21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7225" y="4906200"/>
              <a:ext cx="535025" cy="53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ctocat.png" id="218" name="Google Shape;21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5025" y="5526550"/>
              <a:ext cx="458826" cy="381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2749" y="4431299"/>
              <a:ext cx="381400" cy="38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37"/>
            <p:cNvSpPr txBox="1"/>
            <p:nvPr/>
          </p:nvSpPr>
          <p:spPr>
            <a:xfrm>
              <a:off x="497875" y="3697325"/>
              <a:ext cx="7601100" cy="79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Gill Sans"/>
                  <a:ea typeface="Gill Sans"/>
                  <a:cs typeface="Gill Sans"/>
                  <a:sym typeface="Gill Sans"/>
                </a:rPr>
                <a:t>Fernando Martín</a:t>
              </a:r>
              <a:endParaRPr sz="30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21" name="Google Shape;221;p37"/>
          <p:cNvSpPr txBox="1"/>
          <p:nvPr/>
        </p:nvSpPr>
        <p:spPr>
          <a:xfrm>
            <a:off x="5121725" y="4403475"/>
            <a:ext cx="40404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6"/>
              </a:rPr>
              <a:t>http://bit.ly/expoqa-galen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387d8e94ca5e49c9d548420bab6311e5.png" id="222" name="Google Shape;22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4125" y="959400"/>
            <a:ext cx="3644501" cy="36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7"/>
          <p:cNvSpPr txBox="1"/>
          <p:nvPr/>
        </p:nvSpPr>
        <p:spPr>
          <a:xfrm>
            <a:off x="4581975" y="2526188"/>
            <a:ext cx="23208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063" y="780925"/>
            <a:ext cx="5705475" cy="52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What am I showing today?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Responsive Web Design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8669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275" y="466175"/>
            <a:ext cx="4355200" cy="56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475" y="495300"/>
            <a:ext cx="4000150" cy="567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.gif"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550" y="2490650"/>
            <a:ext cx="33909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>
            <p:ph type="title"/>
          </p:nvPr>
        </p:nvSpPr>
        <p:spPr>
          <a:xfrm>
            <a:off x="457200" y="8654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Galen comes to the rescue!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What’s Galen?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25" y="2001412"/>
            <a:ext cx="7970375" cy="28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What’s Galen?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Human readable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Syntax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Basic 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Advanced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Reports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JS and Java APIs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Selenium integration</a:t>
            </a:r>
            <a:endParaRPr/>
          </a:p>
        </p:txBody>
      </p:sp>
      <p:pic>
        <p:nvPicPr>
          <p:cNvPr descr="new-awesome-gifs-666.gif"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13" y="2247900"/>
            <a:ext cx="368617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